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62" r:id="rId4"/>
    <p:sldId id="267" r:id="rId5"/>
    <p:sldId id="268" r:id="rId6"/>
    <p:sldId id="269" r:id="rId7"/>
    <p:sldId id="270" r:id="rId8"/>
    <p:sldId id="271" r:id="rId9"/>
    <p:sldId id="272" r:id="rId10"/>
    <p:sldId id="273" r:id="rId11"/>
    <p:sldId id="274" r:id="rId12"/>
    <p:sldId id="275" r:id="rId13"/>
    <p:sldId id="276" r:id="rId14"/>
    <p:sldId id="277" r:id="rId15"/>
    <p:sldId id="278" r:id="rId16"/>
    <p:sldId id="279" r:id="rId17"/>
    <p:sldId id="280" r:id="rId18"/>
    <p:sldId id="281" r:id="rId19"/>
    <p:sldId id="257" r:id="rId20"/>
    <p:sldId id="258" r:id="rId21"/>
    <p:sldId id="259" r:id="rId22"/>
    <p:sldId id="260" r:id="rId23"/>
    <p:sldId id="263" r:id="rId24"/>
    <p:sldId id="264" r:id="rId25"/>
    <p:sldId id="265" r:id="rId26"/>
    <p:sldId id="266"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6" d="100"/>
          <a:sy n="86" d="100"/>
        </p:scale>
        <p:origin x="29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34E899BD-0890-4872-9CEC-ED52497B4198}" type="datetimeFigureOut">
              <a:rPr lang="zh-CN" altLang="en-US" smtClean="0"/>
              <a:t>2019/8/16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8A80FA-FC07-44F1-BD7D-3D5D2E4C0377}" type="slidenum">
              <a:rPr lang="zh-CN" altLang="en-US" smtClean="0"/>
              <a:t>‹#›</a:t>
            </a:fld>
            <a:endParaRPr lang="zh-CN" altLang="en-US"/>
          </a:p>
        </p:txBody>
      </p:sp>
    </p:spTree>
    <p:extLst>
      <p:ext uri="{BB962C8B-B14F-4D97-AF65-F5344CB8AC3E}">
        <p14:creationId xmlns:p14="http://schemas.microsoft.com/office/powerpoint/2010/main" val="1951519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4E899BD-0890-4872-9CEC-ED52497B4198}" type="datetimeFigureOut">
              <a:rPr lang="zh-CN" altLang="en-US" smtClean="0"/>
              <a:t>2019/8/16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8A80FA-FC07-44F1-BD7D-3D5D2E4C0377}" type="slidenum">
              <a:rPr lang="zh-CN" altLang="en-US" smtClean="0"/>
              <a:t>‹#›</a:t>
            </a:fld>
            <a:endParaRPr lang="zh-CN" altLang="en-US"/>
          </a:p>
        </p:txBody>
      </p:sp>
    </p:spTree>
    <p:extLst>
      <p:ext uri="{BB962C8B-B14F-4D97-AF65-F5344CB8AC3E}">
        <p14:creationId xmlns:p14="http://schemas.microsoft.com/office/powerpoint/2010/main" val="929597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4E899BD-0890-4872-9CEC-ED52497B4198}" type="datetimeFigureOut">
              <a:rPr lang="zh-CN" altLang="en-US" smtClean="0"/>
              <a:t>2019/8/16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8A80FA-FC07-44F1-BD7D-3D5D2E4C0377}" type="slidenum">
              <a:rPr lang="zh-CN" altLang="en-US" smtClean="0"/>
              <a:t>‹#›</a:t>
            </a:fld>
            <a:endParaRPr lang="zh-CN" altLang="en-US"/>
          </a:p>
        </p:txBody>
      </p:sp>
    </p:spTree>
    <p:extLst>
      <p:ext uri="{BB962C8B-B14F-4D97-AF65-F5344CB8AC3E}">
        <p14:creationId xmlns:p14="http://schemas.microsoft.com/office/powerpoint/2010/main" val="2809176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4E899BD-0890-4872-9CEC-ED52497B4198}" type="datetimeFigureOut">
              <a:rPr lang="zh-CN" altLang="en-US" smtClean="0"/>
              <a:t>2019/8/16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8A80FA-FC07-44F1-BD7D-3D5D2E4C0377}" type="slidenum">
              <a:rPr lang="zh-CN" altLang="en-US" smtClean="0"/>
              <a:t>‹#›</a:t>
            </a:fld>
            <a:endParaRPr lang="zh-CN" altLang="en-US"/>
          </a:p>
        </p:txBody>
      </p:sp>
    </p:spTree>
    <p:extLst>
      <p:ext uri="{BB962C8B-B14F-4D97-AF65-F5344CB8AC3E}">
        <p14:creationId xmlns:p14="http://schemas.microsoft.com/office/powerpoint/2010/main" val="1254465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34E899BD-0890-4872-9CEC-ED52497B4198}" type="datetimeFigureOut">
              <a:rPr lang="zh-CN" altLang="en-US" smtClean="0"/>
              <a:t>2019/8/16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8A80FA-FC07-44F1-BD7D-3D5D2E4C0377}" type="slidenum">
              <a:rPr lang="zh-CN" altLang="en-US" smtClean="0"/>
              <a:t>‹#›</a:t>
            </a:fld>
            <a:endParaRPr lang="zh-CN" altLang="en-US"/>
          </a:p>
        </p:txBody>
      </p:sp>
    </p:spTree>
    <p:extLst>
      <p:ext uri="{BB962C8B-B14F-4D97-AF65-F5344CB8AC3E}">
        <p14:creationId xmlns:p14="http://schemas.microsoft.com/office/powerpoint/2010/main" val="4213199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4E899BD-0890-4872-9CEC-ED52497B4198}" type="datetimeFigureOut">
              <a:rPr lang="zh-CN" altLang="en-US" smtClean="0"/>
              <a:t>2019/8/16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8A80FA-FC07-44F1-BD7D-3D5D2E4C0377}" type="slidenum">
              <a:rPr lang="zh-CN" altLang="en-US" smtClean="0"/>
              <a:t>‹#›</a:t>
            </a:fld>
            <a:endParaRPr lang="zh-CN" altLang="en-US"/>
          </a:p>
        </p:txBody>
      </p:sp>
    </p:spTree>
    <p:extLst>
      <p:ext uri="{BB962C8B-B14F-4D97-AF65-F5344CB8AC3E}">
        <p14:creationId xmlns:p14="http://schemas.microsoft.com/office/powerpoint/2010/main" val="1054596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4E899BD-0890-4872-9CEC-ED52497B4198}" type="datetimeFigureOut">
              <a:rPr lang="zh-CN" altLang="en-US" smtClean="0"/>
              <a:t>2019/8/16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B8A80FA-FC07-44F1-BD7D-3D5D2E4C0377}" type="slidenum">
              <a:rPr lang="zh-CN" altLang="en-US" smtClean="0"/>
              <a:t>‹#›</a:t>
            </a:fld>
            <a:endParaRPr lang="zh-CN" altLang="en-US"/>
          </a:p>
        </p:txBody>
      </p:sp>
    </p:spTree>
    <p:extLst>
      <p:ext uri="{BB962C8B-B14F-4D97-AF65-F5344CB8AC3E}">
        <p14:creationId xmlns:p14="http://schemas.microsoft.com/office/powerpoint/2010/main" val="3986726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4E899BD-0890-4872-9CEC-ED52497B4198}" type="datetimeFigureOut">
              <a:rPr lang="zh-CN" altLang="en-US" smtClean="0"/>
              <a:t>2019/8/16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B8A80FA-FC07-44F1-BD7D-3D5D2E4C0377}" type="slidenum">
              <a:rPr lang="zh-CN" altLang="en-US" smtClean="0"/>
              <a:t>‹#›</a:t>
            </a:fld>
            <a:endParaRPr lang="zh-CN" altLang="en-US"/>
          </a:p>
        </p:txBody>
      </p:sp>
    </p:spTree>
    <p:extLst>
      <p:ext uri="{BB962C8B-B14F-4D97-AF65-F5344CB8AC3E}">
        <p14:creationId xmlns:p14="http://schemas.microsoft.com/office/powerpoint/2010/main" val="479727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4E899BD-0890-4872-9CEC-ED52497B4198}" type="datetimeFigureOut">
              <a:rPr lang="zh-CN" altLang="en-US" smtClean="0"/>
              <a:t>2019/8/16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B8A80FA-FC07-44F1-BD7D-3D5D2E4C0377}" type="slidenum">
              <a:rPr lang="zh-CN" altLang="en-US" smtClean="0"/>
              <a:t>‹#›</a:t>
            </a:fld>
            <a:endParaRPr lang="zh-CN" altLang="en-US"/>
          </a:p>
        </p:txBody>
      </p:sp>
    </p:spTree>
    <p:extLst>
      <p:ext uri="{BB962C8B-B14F-4D97-AF65-F5344CB8AC3E}">
        <p14:creationId xmlns:p14="http://schemas.microsoft.com/office/powerpoint/2010/main" val="3657269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34E899BD-0890-4872-9CEC-ED52497B4198}" type="datetimeFigureOut">
              <a:rPr lang="zh-CN" altLang="en-US" smtClean="0"/>
              <a:t>2019/8/16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8A80FA-FC07-44F1-BD7D-3D5D2E4C0377}" type="slidenum">
              <a:rPr lang="zh-CN" altLang="en-US" smtClean="0"/>
              <a:t>‹#›</a:t>
            </a:fld>
            <a:endParaRPr lang="zh-CN" altLang="en-US"/>
          </a:p>
        </p:txBody>
      </p:sp>
    </p:spTree>
    <p:extLst>
      <p:ext uri="{BB962C8B-B14F-4D97-AF65-F5344CB8AC3E}">
        <p14:creationId xmlns:p14="http://schemas.microsoft.com/office/powerpoint/2010/main" val="105582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34E899BD-0890-4872-9CEC-ED52497B4198}" type="datetimeFigureOut">
              <a:rPr lang="zh-CN" altLang="en-US" smtClean="0"/>
              <a:t>2019/8/16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8A80FA-FC07-44F1-BD7D-3D5D2E4C0377}" type="slidenum">
              <a:rPr lang="zh-CN" altLang="en-US" smtClean="0"/>
              <a:t>‹#›</a:t>
            </a:fld>
            <a:endParaRPr lang="zh-CN" altLang="en-US"/>
          </a:p>
        </p:txBody>
      </p:sp>
    </p:spTree>
    <p:extLst>
      <p:ext uri="{BB962C8B-B14F-4D97-AF65-F5344CB8AC3E}">
        <p14:creationId xmlns:p14="http://schemas.microsoft.com/office/powerpoint/2010/main" val="1318116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E899BD-0890-4872-9CEC-ED52497B4198}" type="datetimeFigureOut">
              <a:rPr lang="zh-CN" altLang="en-US" smtClean="0"/>
              <a:t>2019/8/16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8A80FA-FC07-44F1-BD7D-3D5D2E4C0377}" type="slidenum">
              <a:rPr lang="zh-CN" altLang="en-US" smtClean="0"/>
              <a:t>‹#›</a:t>
            </a:fld>
            <a:endParaRPr lang="zh-CN" altLang="en-US"/>
          </a:p>
        </p:txBody>
      </p:sp>
    </p:spTree>
    <p:extLst>
      <p:ext uri="{BB962C8B-B14F-4D97-AF65-F5344CB8AC3E}">
        <p14:creationId xmlns:p14="http://schemas.microsoft.com/office/powerpoint/2010/main" val="34388315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safewise.com/resources/home-security-camera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safewise.com/blog/do-fake-security-signs-really-work/"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www.safewise.com/best-home-security-system/diy/"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safewise.com/resources/motion-sensor-lights-buyers-guid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normAutofit/>
          </a:bodyPr>
          <a:lstStyle/>
          <a:p>
            <a:pPr algn="l"/>
            <a:r>
              <a:rPr lang="en-US" altLang="zh-CN" dirty="0" smtClean="0"/>
              <a:t> </a:t>
            </a:r>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0198" y="1358537"/>
            <a:ext cx="9557657" cy="5499463"/>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5599" y="340157"/>
            <a:ext cx="7906853" cy="1318826"/>
          </a:xfrm>
          <a:prstGeom prst="rect">
            <a:avLst/>
          </a:prstGeom>
        </p:spPr>
      </p:pic>
    </p:spTree>
    <p:extLst>
      <p:ext uri="{BB962C8B-B14F-4D97-AF65-F5344CB8AC3E}">
        <p14:creationId xmlns:p14="http://schemas.microsoft.com/office/powerpoint/2010/main" val="20845526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Surveillance Cameras</a:t>
            </a:r>
            <a:endParaRPr lang="zh-CN" altLang="en-US" dirty="0"/>
          </a:p>
        </p:txBody>
      </p:sp>
      <p:sp>
        <p:nvSpPr>
          <p:cNvPr id="3" name="内容占位符 2"/>
          <p:cNvSpPr>
            <a:spLocks noGrp="1"/>
          </p:cNvSpPr>
          <p:nvPr>
            <p:ph idx="1"/>
          </p:nvPr>
        </p:nvSpPr>
        <p:spPr/>
        <p:txBody>
          <a:bodyPr/>
          <a:lstStyle/>
          <a:p>
            <a:r>
              <a:rPr lang="en-US" altLang="zh-CN" dirty="0"/>
              <a:t>Available in both wired and wireless configurations, </a:t>
            </a:r>
            <a:r>
              <a:rPr lang="en-US" altLang="zh-CN" dirty="0">
                <a:hlinkClick r:id="rId2"/>
              </a:rPr>
              <a:t>surveillance cameras</a:t>
            </a:r>
            <a:r>
              <a:rPr lang="en-US" altLang="zh-CN" dirty="0"/>
              <a:t> can be used in several different ways as part of an overall security system</a:t>
            </a:r>
            <a:r>
              <a:rPr lang="en-US" altLang="zh-CN" dirty="0" smtClean="0"/>
              <a:t>.</a:t>
            </a:r>
          </a:p>
          <a:p>
            <a:pPr marL="0" indent="0">
              <a:buNone/>
            </a:pPr>
            <a:endParaRPr lang="en-US" altLang="zh-CN" dirty="0" smtClean="0"/>
          </a:p>
          <a:p>
            <a:pPr marL="0" indent="0">
              <a:buNone/>
            </a:pPr>
            <a:r>
              <a:rPr lang="en-US" altLang="zh-CN" dirty="0"/>
              <a:t>Typical uses include monitoring:</a:t>
            </a:r>
          </a:p>
          <a:p>
            <a:r>
              <a:rPr lang="en-US" altLang="zh-CN" dirty="0"/>
              <a:t>Hard to see or distant areas of your property</a:t>
            </a:r>
          </a:p>
          <a:p>
            <a:r>
              <a:rPr lang="en-US" altLang="zh-CN" dirty="0"/>
              <a:t>Remote buildings like garages, barns, and workshops</a:t>
            </a:r>
          </a:p>
          <a:p>
            <a:r>
              <a:rPr lang="en-US" altLang="zh-CN" dirty="0"/>
              <a:t>Entry points, both exterior and interior, like garage doors and front doors</a:t>
            </a:r>
          </a:p>
          <a:p>
            <a:endParaRPr lang="zh-CN" altLang="en-US" dirty="0"/>
          </a:p>
        </p:txBody>
      </p:sp>
    </p:spTree>
    <p:extLst>
      <p:ext uri="{BB962C8B-B14F-4D97-AF65-F5344CB8AC3E}">
        <p14:creationId xmlns:p14="http://schemas.microsoft.com/office/powerpoint/2010/main" val="41591332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Surveillance cameras can be accessed remotely on computers, smartphones, and tablets. They are often used in this method when homeowners are out of town, to watch for deliveries and other service personnel like caregivers and landscapers, and to monitor the arrival of children after school. They can also be used to record any security breaches, which could result in having footage of a home invasion, including a good look at the burglars and perhaps even the vehicle they drove.</a:t>
            </a:r>
            <a:endParaRPr lang="zh-CN" altLang="en-US" dirty="0"/>
          </a:p>
        </p:txBody>
      </p:sp>
    </p:spTree>
    <p:extLst>
      <p:ext uri="{BB962C8B-B14F-4D97-AF65-F5344CB8AC3E}">
        <p14:creationId xmlns:p14="http://schemas.microsoft.com/office/powerpoint/2010/main" val="42273782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High-decibel Alarm</a:t>
            </a:r>
            <a:endParaRPr lang="zh-CN" altLang="en-US" dirty="0"/>
          </a:p>
        </p:txBody>
      </p:sp>
      <p:sp>
        <p:nvSpPr>
          <p:cNvPr id="3" name="内容占位符 2"/>
          <p:cNvSpPr>
            <a:spLocks noGrp="1"/>
          </p:cNvSpPr>
          <p:nvPr>
            <p:ph idx="1"/>
          </p:nvPr>
        </p:nvSpPr>
        <p:spPr/>
        <p:txBody>
          <a:bodyPr/>
          <a:lstStyle/>
          <a:p>
            <a:r>
              <a:rPr lang="en-US" altLang="zh-CN" dirty="0"/>
              <a:t>Loud enough for neighbors to hear, home security alarms serve a few different purposes. First, they alert the people inside the house that a problem occurred. They’re also shrill enough to send a burglar running while also notifying nearby neighbors to the situation.</a:t>
            </a:r>
            <a:endParaRPr lang="zh-CN" altLang="en-US" dirty="0"/>
          </a:p>
        </p:txBody>
      </p:sp>
    </p:spTree>
    <p:extLst>
      <p:ext uri="{BB962C8B-B14F-4D97-AF65-F5344CB8AC3E}">
        <p14:creationId xmlns:p14="http://schemas.microsoft.com/office/powerpoint/2010/main" val="42919580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Yard Sign and Window Stickers</a:t>
            </a:r>
            <a:endParaRPr lang="zh-CN" altLang="en-US" dirty="0"/>
          </a:p>
        </p:txBody>
      </p:sp>
      <p:sp>
        <p:nvSpPr>
          <p:cNvPr id="3" name="内容占位符 2"/>
          <p:cNvSpPr>
            <a:spLocks noGrp="1"/>
          </p:cNvSpPr>
          <p:nvPr>
            <p:ph idx="1"/>
          </p:nvPr>
        </p:nvSpPr>
        <p:spPr/>
        <p:txBody>
          <a:bodyPr/>
          <a:lstStyle/>
          <a:p>
            <a:r>
              <a:rPr lang="en-US" altLang="zh-CN" dirty="0"/>
              <a:t>On the surface, these items might seem like nothing more than marketing tools for alarm companies, but they play important roles in home security. When you place a security company’s sticker in a front window and plant their sign in your front yard, you are telling burglars you home is professionally protected and not a wise choice for an attempted burglary. </a:t>
            </a:r>
            <a:r>
              <a:rPr lang="en-US" altLang="zh-CN" dirty="0">
                <a:hlinkClick r:id="rId2"/>
              </a:rPr>
              <a:t>They are effective at conveying this message</a:t>
            </a:r>
            <a:r>
              <a:rPr lang="en-US" altLang="zh-CN" dirty="0"/>
              <a:t> and should be used as recommended by the security company.</a:t>
            </a:r>
            <a:endParaRPr lang="zh-CN" altLang="en-US" dirty="0"/>
          </a:p>
        </p:txBody>
      </p:sp>
    </p:spTree>
    <p:extLst>
      <p:ext uri="{BB962C8B-B14F-4D97-AF65-F5344CB8AC3E}">
        <p14:creationId xmlns:p14="http://schemas.microsoft.com/office/powerpoint/2010/main" val="8159030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What Happens when an intrusion occurs</a:t>
            </a:r>
            <a:r>
              <a:rPr lang="en-US" altLang="zh-CN" b="1" dirty="0" smtClean="0"/>
              <a:t>?</a:t>
            </a:r>
            <a:endParaRPr lang="zh-CN" altLang="en-US" dirty="0"/>
          </a:p>
        </p:txBody>
      </p:sp>
      <p:pic>
        <p:nvPicPr>
          <p:cNvPr id="1026" name="Picture 2" descr="Vivint Sky Control Panel"/>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53267" y="1690688"/>
            <a:ext cx="7939669" cy="4486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64655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Security systems are designed to perform certain tasks when a secured zone is breached. What your security systems does in the event of an intrusion depends on the type of system you’re using.</a:t>
            </a:r>
            <a:endParaRPr lang="zh-CN" altLang="en-US" sz="2800" dirty="0"/>
          </a:p>
        </p:txBody>
      </p:sp>
      <p:sp>
        <p:nvSpPr>
          <p:cNvPr id="3" name="内容占位符 2"/>
          <p:cNvSpPr>
            <a:spLocks noGrp="1"/>
          </p:cNvSpPr>
          <p:nvPr>
            <p:ph idx="1"/>
          </p:nvPr>
        </p:nvSpPr>
        <p:spPr/>
        <p:txBody>
          <a:bodyPr/>
          <a:lstStyle/>
          <a:p>
            <a:r>
              <a:rPr lang="en-US" altLang="zh-CN" b="1" dirty="0"/>
              <a:t>Professionally Monitored Security </a:t>
            </a:r>
            <a:r>
              <a:rPr lang="en-US" altLang="zh-CN" b="1" dirty="0" smtClean="0"/>
              <a:t>Systems</a:t>
            </a:r>
          </a:p>
          <a:p>
            <a:pPr marL="0" indent="0">
              <a:buNone/>
            </a:pPr>
            <a:r>
              <a:rPr lang="en-US" altLang="zh-CN" dirty="0"/>
              <a:t>If your security system is professionally monitored by an alarm company, they are alerted when a security problem arises in your home. Along with the high-decibel alarm that sounds, the monitoring company is alerted. A trained security expert might attempt to communicate with the homeowner via the control panel if it’s setup for 2-Way Voice communication, or will call the emergency contact number listed on the account.</a:t>
            </a:r>
            <a:endParaRPr lang="zh-CN" altLang="en-US" dirty="0"/>
          </a:p>
        </p:txBody>
      </p:sp>
    </p:spTree>
    <p:extLst>
      <p:ext uri="{BB962C8B-B14F-4D97-AF65-F5344CB8AC3E}">
        <p14:creationId xmlns:p14="http://schemas.microsoft.com/office/powerpoint/2010/main" val="671028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a:bodyPr>
          <a:lstStyle/>
          <a:p>
            <a:pPr marL="0" indent="0">
              <a:buNone/>
            </a:pPr>
            <a:r>
              <a:rPr lang="en-US" altLang="zh-CN" dirty="0"/>
              <a:t>These types of security systems communicate with the monitoring company in one of several ways, including</a:t>
            </a:r>
            <a:r>
              <a:rPr lang="en-US" altLang="zh-CN" dirty="0" smtClean="0"/>
              <a:t>:</a:t>
            </a:r>
          </a:p>
          <a:p>
            <a:r>
              <a:rPr lang="en-US" altLang="zh-CN" dirty="0"/>
              <a:t>Over existing home phone lines, which continue to work during power outages when battery backup is in use.</a:t>
            </a:r>
          </a:p>
          <a:p>
            <a:r>
              <a:rPr lang="en-US" altLang="zh-CN" dirty="0"/>
              <a:t>Wirelessly through cellular radio frequencies like cell phones use, which also continue to work during power outages when battery backup is in use.</a:t>
            </a:r>
          </a:p>
          <a:p>
            <a:r>
              <a:rPr lang="en-US" altLang="zh-CN" dirty="0"/>
              <a:t>Voice over Internet Protocol (VoIP), which typically doesn’t work in a power outage.</a:t>
            </a:r>
          </a:p>
          <a:p>
            <a:r>
              <a:rPr lang="en-US" altLang="zh-CN" dirty="0"/>
              <a:t>Via the Internet, which also typically does not work in a power outage.</a:t>
            </a:r>
          </a:p>
          <a:p>
            <a:endParaRPr lang="en-US" altLang="zh-CN" dirty="0" smtClean="0"/>
          </a:p>
          <a:p>
            <a:pPr marL="0" indent="0">
              <a:buNone/>
            </a:pPr>
            <a:endParaRPr lang="zh-CN" altLang="en-US" dirty="0"/>
          </a:p>
        </p:txBody>
      </p:sp>
    </p:spTree>
    <p:extLst>
      <p:ext uri="{BB962C8B-B14F-4D97-AF65-F5344CB8AC3E}">
        <p14:creationId xmlns:p14="http://schemas.microsoft.com/office/powerpoint/2010/main" val="1902310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0" indent="0">
              <a:buNone/>
            </a:pPr>
            <a:r>
              <a:rPr lang="en-US" altLang="zh-CN" dirty="0"/>
              <a:t>Over existing home phone lines, which continue to work during power outages when battery backup is in use.</a:t>
            </a:r>
          </a:p>
          <a:p>
            <a:pPr marL="0" indent="0">
              <a:buNone/>
            </a:pPr>
            <a:r>
              <a:rPr lang="en-US" altLang="zh-CN" dirty="0"/>
              <a:t>Wirelessly through cellular radio frequencies like cell phones use, which also continue to work during power outages when battery backup is in use.</a:t>
            </a:r>
          </a:p>
          <a:p>
            <a:pPr marL="0" indent="0">
              <a:buNone/>
            </a:pPr>
            <a:r>
              <a:rPr lang="en-US" altLang="zh-CN" dirty="0"/>
              <a:t>Voice over Internet Protocol (VoIP), which typically doesn’t work in a power outage.</a:t>
            </a:r>
          </a:p>
          <a:p>
            <a:pPr marL="0" indent="0">
              <a:buNone/>
            </a:pPr>
            <a:r>
              <a:rPr lang="en-US" altLang="zh-CN" dirty="0"/>
              <a:t>Via the Internet, which also typically does not work in a power outage.</a:t>
            </a:r>
          </a:p>
          <a:p>
            <a:endParaRPr lang="zh-CN" altLang="en-US" dirty="0"/>
          </a:p>
        </p:txBody>
      </p:sp>
    </p:spTree>
    <p:extLst>
      <p:ext uri="{BB962C8B-B14F-4D97-AF65-F5344CB8AC3E}">
        <p14:creationId xmlns:p14="http://schemas.microsoft.com/office/powerpoint/2010/main" val="334151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Non-monitored Security Systems</a:t>
            </a:r>
            <a:endParaRPr lang="zh-CN" altLang="en-US" dirty="0"/>
          </a:p>
        </p:txBody>
      </p:sp>
      <p:sp>
        <p:nvSpPr>
          <p:cNvPr id="3" name="内容占位符 2"/>
          <p:cNvSpPr>
            <a:spLocks noGrp="1"/>
          </p:cNvSpPr>
          <p:nvPr>
            <p:ph idx="1"/>
          </p:nvPr>
        </p:nvSpPr>
        <p:spPr/>
        <p:txBody>
          <a:bodyPr/>
          <a:lstStyle/>
          <a:p>
            <a:r>
              <a:rPr lang="en-US" altLang="zh-CN" dirty="0"/>
              <a:t>There are plenty of </a:t>
            </a:r>
            <a:r>
              <a:rPr lang="en-US" altLang="zh-CN" dirty="0">
                <a:hlinkClick r:id="rId2"/>
              </a:rPr>
              <a:t>DIY security systems available</a:t>
            </a:r>
            <a:r>
              <a:rPr lang="en-US" altLang="zh-CN" dirty="0"/>
              <a:t> today that don’t include professionally monitored services. In the event of a home intrusion when this type of security system is installed, a high-decibel alarm sounds (provided one is installed). Contacting police, fire, or other emergency response personnel must be initiated by the homeowner by dialing the appropriate number, typically 911.</a:t>
            </a:r>
            <a:endParaRPr lang="zh-CN" altLang="en-US" dirty="0"/>
          </a:p>
        </p:txBody>
      </p:sp>
    </p:spTree>
    <p:extLst>
      <p:ext uri="{BB962C8B-B14F-4D97-AF65-F5344CB8AC3E}">
        <p14:creationId xmlns:p14="http://schemas.microsoft.com/office/powerpoint/2010/main" val="3670971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安防领域设备分类</a:t>
            </a:r>
            <a:endParaRPr lang="zh-CN" altLang="en-US" dirty="0"/>
          </a:p>
        </p:txBody>
      </p:sp>
      <p:sp>
        <p:nvSpPr>
          <p:cNvPr id="3" name="内容占位符 2"/>
          <p:cNvSpPr>
            <a:spLocks noGrp="1"/>
          </p:cNvSpPr>
          <p:nvPr>
            <p:ph idx="1"/>
          </p:nvPr>
        </p:nvSpPr>
        <p:spPr/>
        <p:txBody>
          <a:bodyPr/>
          <a:lstStyle/>
          <a:p>
            <a:r>
              <a:rPr lang="en-US" altLang="zh-CN" dirty="0" smtClean="0"/>
              <a:t>IAS Control and Indicating Equipment</a:t>
            </a:r>
          </a:p>
          <a:p>
            <a:r>
              <a:rPr lang="en-US" altLang="zh-CN" dirty="0" smtClean="0"/>
              <a:t>IAS Ancillary Control Equipment</a:t>
            </a:r>
          </a:p>
          <a:p>
            <a:r>
              <a:rPr lang="en-US" altLang="zh-CN" dirty="0" smtClean="0"/>
              <a:t>IAS Zone</a:t>
            </a:r>
          </a:p>
          <a:p>
            <a:r>
              <a:rPr lang="en-US" altLang="zh-CN" dirty="0" smtClean="0"/>
              <a:t>IAS Warning Devices</a:t>
            </a:r>
          </a:p>
          <a:p>
            <a:endParaRPr lang="en-US" altLang="zh-CN" dirty="0" smtClean="0"/>
          </a:p>
          <a:p>
            <a:endParaRPr lang="zh-CN" altLang="en-US" dirty="0"/>
          </a:p>
        </p:txBody>
      </p:sp>
    </p:spTree>
    <p:extLst>
      <p:ext uri="{BB962C8B-B14F-4D97-AF65-F5344CB8AC3E}">
        <p14:creationId xmlns:p14="http://schemas.microsoft.com/office/powerpoint/2010/main" val="16279443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t>ZigBee 3.0 complete interoperable </a:t>
            </a:r>
            <a:r>
              <a:rPr lang="en-US" altLang="zh-CN" dirty="0" err="1" smtClean="0"/>
              <a:t>IoT</a:t>
            </a:r>
            <a:r>
              <a:rPr lang="en-US" altLang="zh-CN" dirty="0" smtClean="0"/>
              <a:t> solution</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10515600" cy="4486275"/>
          </a:xfrm>
        </p:spPr>
      </p:pic>
    </p:spTree>
    <p:extLst>
      <p:ext uri="{BB962C8B-B14F-4D97-AF65-F5344CB8AC3E}">
        <p14:creationId xmlns:p14="http://schemas.microsoft.com/office/powerpoint/2010/main" val="41721862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安防</a:t>
            </a:r>
            <a:r>
              <a:rPr lang="zh-CN" altLang="en-US" b="1" dirty="0"/>
              <a:t>系统控制指示设备</a:t>
            </a:r>
            <a:r>
              <a:rPr lang="en-US" altLang="zh-CN" b="1" dirty="0"/>
              <a:t>(IAS CIE)</a:t>
            </a:r>
            <a:endParaRPr lang="zh-CN" altLang="en-US" dirty="0"/>
          </a:p>
        </p:txBody>
      </p:sp>
      <p:sp>
        <p:nvSpPr>
          <p:cNvPr id="3" name="内容占位符 2"/>
          <p:cNvSpPr>
            <a:spLocks noGrp="1"/>
          </p:cNvSpPr>
          <p:nvPr>
            <p:ph idx="1"/>
          </p:nvPr>
        </p:nvSpPr>
        <p:spPr/>
        <p:txBody>
          <a:bodyPr/>
          <a:lstStyle/>
          <a:p>
            <a:r>
              <a:rPr lang="en-US" altLang="zh-CN" dirty="0" smtClean="0"/>
              <a:t>IAS </a:t>
            </a:r>
            <a:r>
              <a:rPr lang="en-US" altLang="zh-CN" dirty="0"/>
              <a:t>CIE </a:t>
            </a:r>
            <a:r>
              <a:rPr lang="zh-CN" altLang="en-US" dirty="0"/>
              <a:t>是安防警报系统的中央控制器和指示设备。它辅助接收传感器</a:t>
            </a:r>
            <a:r>
              <a:rPr lang="en-US" altLang="zh-CN" dirty="0"/>
              <a:t>(Zones)</a:t>
            </a:r>
            <a:r>
              <a:rPr lang="zh-CN" altLang="en-US" dirty="0"/>
              <a:t>发出的信号 并控制设备</a:t>
            </a:r>
            <a:r>
              <a:rPr lang="en-US" altLang="zh-CN" dirty="0"/>
              <a:t>(ACE)</a:t>
            </a:r>
            <a:r>
              <a:rPr lang="zh-CN" altLang="en-US" dirty="0"/>
              <a:t>，同时</a:t>
            </a:r>
            <a:r>
              <a:rPr lang="zh-CN" altLang="en-US" dirty="0" smtClean="0"/>
              <a:t>还</a:t>
            </a:r>
            <a:r>
              <a:rPr lang="zh-CN" altLang="en-US" dirty="0"/>
              <a:t>向</a:t>
            </a:r>
            <a:r>
              <a:rPr lang="zh-CN" altLang="en-US" dirty="0" smtClean="0"/>
              <a:t>报警</a:t>
            </a:r>
            <a:r>
              <a:rPr lang="zh-CN" altLang="en-US" dirty="0"/>
              <a:t>设备</a:t>
            </a:r>
            <a:r>
              <a:rPr lang="en-US" altLang="zh-CN" dirty="0"/>
              <a:t>(WD)</a:t>
            </a:r>
            <a:r>
              <a:rPr lang="zh-CN" altLang="en-US" dirty="0"/>
              <a:t>发送信号。它是整个安防系统的大脑是安防设 备不可或缺的一部分，一个 </a:t>
            </a:r>
            <a:r>
              <a:rPr lang="en-US" altLang="zh-CN" dirty="0"/>
              <a:t>ZigBee </a:t>
            </a:r>
            <a:r>
              <a:rPr lang="zh-CN" altLang="en-US" dirty="0"/>
              <a:t>安防系统必须拥有至少一个或以上的具备 </a:t>
            </a:r>
            <a:r>
              <a:rPr lang="en-US" altLang="zh-CN" dirty="0"/>
              <a:t>IAS CIE </a:t>
            </a:r>
            <a:r>
              <a:rPr lang="zh-CN" altLang="en-US" dirty="0"/>
              <a:t>功能 的设备。一般情况下，</a:t>
            </a:r>
            <a:r>
              <a:rPr lang="en-US" altLang="zh-CN" dirty="0"/>
              <a:t>IAS CIE </a:t>
            </a:r>
            <a:r>
              <a:rPr lang="zh-CN" altLang="en-US" dirty="0"/>
              <a:t>功能集成在 </a:t>
            </a:r>
            <a:r>
              <a:rPr lang="en-US" altLang="zh-CN" dirty="0"/>
              <a:t>ZigBee Coordinator </a:t>
            </a:r>
            <a:r>
              <a:rPr lang="zh-CN" altLang="en-US" dirty="0"/>
              <a:t>协调器中。</a:t>
            </a:r>
          </a:p>
        </p:txBody>
      </p:sp>
    </p:spTree>
    <p:extLst>
      <p:ext uri="{BB962C8B-B14F-4D97-AF65-F5344CB8AC3E}">
        <p14:creationId xmlns:p14="http://schemas.microsoft.com/office/powerpoint/2010/main" val="18239159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安防系统辅助控制设备</a:t>
            </a:r>
            <a:r>
              <a:rPr lang="en-US" altLang="zh-CN" b="1" dirty="0"/>
              <a:t>(IAS ACE)</a:t>
            </a:r>
            <a:endParaRPr lang="zh-CN" altLang="en-US" dirty="0"/>
          </a:p>
        </p:txBody>
      </p:sp>
      <p:sp>
        <p:nvSpPr>
          <p:cNvPr id="3" name="内容占位符 2"/>
          <p:cNvSpPr>
            <a:spLocks noGrp="1"/>
          </p:cNvSpPr>
          <p:nvPr>
            <p:ph idx="1"/>
          </p:nvPr>
        </p:nvSpPr>
        <p:spPr/>
        <p:txBody>
          <a:bodyPr/>
          <a:lstStyle/>
          <a:p>
            <a:r>
              <a:rPr lang="en-US" altLang="zh-CN" dirty="0"/>
              <a:t>IAS ACE </a:t>
            </a:r>
            <a:r>
              <a:rPr lang="zh-CN" altLang="en-US" dirty="0"/>
              <a:t>是安防报警系统的遥控装置。在取得相应权限的情况下，附带 </a:t>
            </a:r>
            <a:r>
              <a:rPr lang="en-US" altLang="zh-CN" dirty="0"/>
              <a:t>ACE </a:t>
            </a:r>
            <a:r>
              <a:rPr lang="zh-CN" altLang="en-US" dirty="0"/>
              <a:t>功能的 </a:t>
            </a:r>
            <a:r>
              <a:rPr lang="en-US" altLang="zh-CN" dirty="0"/>
              <a:t>ZigBee </a:t>
            </a:r>
            <a:r>
              <a:rPr lang="zh-CN" altLang="en-US" dirty="0"/>
              <a:t>设备能够访问 </a:t>
            </a:r>
            <a:r>
              <a:rPr lang="en-US" altLang="zh-CN" dirty="0"/>
              <a:t>IAS CIE </a:t>
            </a:r>
            <a:r>
              <a:rPr lang="zh-CN" altLang="en-US" dirty="0"/>
              <a:t>设备并控制 </a:t>
            </a:r>
            <a:r>
              <a:rPr lang="en-US" altLang="zh-CN" dirty="0"/>
              <a:t>IAS </a:t>
            </a:r>
            <a:r>
              <a:rPr lang="zh-CN" altLang="en-US" dirty="0"/>
              <a:t>系统。常见的</a:t>
            </a:r>
            <a:r>
              <a:rPr lang="en-US" altLang="zh-CN" dirty="0"/>
              <a:t>IAS ACE </a:t>
            </a:r>
            <a:r>
              <a:rPr lang="zh-CN" altLang="en-US" dirty="0"/>
              <a:t>设备有遥控器、开关等 等。</a:t>
            </a:r>
          </a:p>
        </p:txBody>
      </p:sp>
    </p:spTree>
    <p:extLst>
      <p:ext uri="{BB962C8B-B14F-4D97-AF65-F5344CB8AC3E}">
        <p14:creationId xmlns:p14="http://schemas.microsoft.com/office/powerpoint/2010/main" val="17460848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安防系统区域</a:t>
            </a:r>
            <a:r>
              <a:rPr lang="en-US" altLang="zh-CN" b="1" dirty="0"/>
              <a:t>(IAS Zone)</a:t>
            </a:r>
            <a:endParaRPr lang="zh-CN" altLang="en-US" dirty="0"/>
          </a:p>
        </p:txBody>
      </p:sp>
      <p:sp>
        <p:nvSpPr>
          <p:cNvPr id="3" name="内容占位符 2"/>
          <p:cNvSpPr>
            <a:spLocks noGrp="1"/>
          </p:cNvSpPr>
          <p:nvPr>
            <p:ph idx="1"/>
          </p:nvPr>
        </p:nvSpPr>
        <p:spPr/>
        <p:txBody>
          <a:bodyPr/>
          <a:lstStyle/>
          <a:p>
            <a:r>
              <a:rPr lang="en-US" altLang="zh-CN" dirty="0"/>
              <a:t>IAS Zone </a:t>
            </a:r>
            <a:r>
              <a:rPr lang="zh-CN" altLang="en-US" dirty="0"/>
              <a:t>设备能够探测某个区域的报警条件，并给 </a:t>
            </a:r>
            <a:r>
              <a:rPr lang="en-US" altLang="zh-CN" dirty="0"/>
              <a:t>CIE </a:t>
            </a:r>
            <a:r>
              <a:rPr lang="zh-CN" altLang="en-US" dirty="0"/>
              <a:t>设备发送信号。</a:t>
            </a:r>
            <a:r>
              <a:rPr lang="en-US" altLang="zh-CN" dirty="0"/>
              <a:t>IAS Zone </a:t>
            </a:r>
            <a:r>
              <a:rPr lang="zh-CN" altLang="en-US" dirty="0"/>
              <a:t>设备支 持二种报警模式：低电量报告和安防系统报告。常见的</a:t>
            </a:r>
            <a:r>
              <a:rPr lang="en-US" altLang="zh-CN" dirty="0"/>
              <a:t>IAS Zone </a:t>
            </a:r>
            <a:r>
              <a:rPr lang="zh-CN" altLang="en-US" dirty="0"/>
              <a:t>设备有动作探测器、烟感 器等、门磁、水浸。</a:t>
            </a:r>
          </a:p>
        </p:txBody>
      </p:sp>
    </p:spTree>
    <p:extLst>
      <p:ext uri="{BB962C8B-B14F-4D97-AF65-F5344CB8AC3E}">
        <p14:creationId xmlns:p14="http://schemas.microsoft.com/office/powerpoint/2010/main" val="29696154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安防报警系统区域报警设备</a:t>
            </a:r>
            <a:r>
              <a:rPr lang="en-US" altLang="zh-CN" dirty="0"/>
              <a:t>(IAS WD)</a:t>
            </a:r>
            <a:endParaRPr lang="zh-CN" altLang="en-US" dirty="0"/>
          </a:p>
        </p:txBody>
      </p:sp>
      <p:sp>
        <p:nvSpPr>
          <p:cNvPr id="3" name="内容占位符 2"/>
          <p:cNvSpPr>
            <a:spLocks noGrp="1"/>
          </p:cNvSpPr>
          <p:nvPr>
            <p:ph idx="1"/>
          </p:nvPr>
        </p:nvSpPr>
        <p:spPr/>
        <p:txBody>
          <a:bodyPr/>
          <a:lstStyle/>
          <a:p>
            <a:r>
              <a:rPr lang="zh-CN" altLang="en-US" dirty="0"/>
              <a:t>当 </a:t>
            </a:r>
            <a:r>
              <a:rPr lang="en-US" altLang="zh-CN" dirty="0"/>
              <a:t>IAS CIE</a:t>
            </a:r>
            <a:r>
              <a:rPr lang="zh-CN" altLang="en-US" dirty="0"/>
              <a:t>的报警条件被触发，</a:t>
            </a:r>
            <a:r>
              <a:rPr lang="en-US" altLang="zh-CN" dirty="0"/>
              <a:t>IAS </a:t>
            </a:r>
            <a:r>
              <a:rPr lang="zh-CN" altLang="en-US" dirty="0"/>
              <a:t>报警设备能够发出音频或可视的报警指示</a:t>
            </a:r>
            <a:r>
              <a:rPr lang="en-US" altLang="zh-CN" dirty="0"/>
              <a:t>(</a:t>
            </a:r>
            <a:r>
              <a:rPr lang="zh-CN" altLang="en-US" dirty="0"/>
              <a:t>警报声、 闪光灯等</a:t>
            </a:r>
            <a:r>
              <a:rPr lang="en-US" altLang="zh-CN" dirty="0"/>
              <a:t>)</a:t>
            </a:r>
            <a:r>
              <a:rPr lang="zh-CN" altLang="en-US" dirty="0"/>
              <a:t>。常见的 </a:t>
            </a:r>
            <a:r>
              <a:rPr lang="en-US" altLang="zh-CN" dirty="0"/>
              <a:t>IAS WD </a:t>
            </a:r>
            <a:r>
              <a:rPr lang="zh-CN" altLang="en-US" dirty="0"/>
              <a:t>设备有声光报警器等。</a:t>
            </a:r>
          </a:p>
        </p:txBody>
      </p:sp>
    </p:spTree>
    <p:extLst>
      <p:ext uri="{BB962C8B-B14F-4D97-AF65-F5344CB8AC3E}">
        <p14:creationId xmlns:p14="http://schemas.microsoft.com/office/powerpoint/2010/main" val="18499599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应用案例</a:t>
            </a:r>
            <a:endParaRPr lang="zh-CN" altLang="en-US" dirty="0"/>
          </a:p>
        </p:txBody>
      </p:sp>
      <p:pic>
        <p:nvPicPr>
          <p:cNvPr id="4" name="内容占位符 3"/>
          <p:cNvPicPr>
            <a:picLocks noGrp="1" noChangeAspect="1"/>
          </p:cNvPicPr>
          <p:nvPr>
            <p:ph idx="1"/>
          </p:nvPr>
        </p:nvPicPr>
        <p:blipFill>
          <a:blip r:embed="rId2"/>
          <a:stretch>
            <a:fillRect/>
          </a:stretch>
        </p:blipFill>
        <p:spPr>
          <a:xfrm>
            <a:off x="1215483" y="1825625"/>
            <a:ext cx="8697951" cy="4351338"/>
          </a:xfrm>
          <a:prstGeom prst="rect">
            <a:avLst/>
          </a:prstGeom>
        </p:spPr>
      </p:pic>
      <p:pic>
        <p:nvPicPr>
          <p:cNvPr id="3" name="图片 2"/>
          <p:cNvPicPr>
            <a:picLocks noChangeAspect="1"/>
          </p:cNvPicPr>
          <p:nvPr/>
        </p:nvPicPr>
        <p:blipFill>
          <a:blip r:embed="rId3"/>
          <a:stretch>
            <a:fillRect/>
          </a:stretch>
        </p:blipFill>
        <p:spPr>
          <a:xfrm>
            <a:off x="1437533" y="1562762"/>
            <a:ext cx="8580952" cy="5295238"/>
          </a:xfrm>
          <a:prstGeom prst="rect">
            <a:avLst/>
          </a:prstGeom>
        </p:spPr>
      </p:pic>
    </p:spTree>
    <p:extLst>
      <p:ext uri="{BB962C8B-B14F-4D97-AF65-F5344CB8AC3E}">
        <p14:creationId xmlns:p14="http://schemas.microsoft.com/office/powerpoint/2010/main" val="18122701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026" name="Picture 2" descr="âIntruder Alarm Systemâçå¾çæç´¢ç»æ"/>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64420" y="2386361"/>
            <a:ext cx="5865541" cy="3668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5634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2050" name="Picture 2" descr="ç¸å³å¾ç"/>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11190" y="1825625"/>
            <a:ext cx="601050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664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背景</a:t>
            </a:r>
          </a:p>
        </p:txBody>
      </p:sp>
      <p:sp>
        <p:nvSpPr>
          <p:cNvPr id="3" name="内容占位符 2"/>
          <p:cNvSpPr>
            <a:spLocks noGrp="1"/>
          </p:cNvSpPr>
          <p:nvPr>
            <p:ph idx="1"/>
          </p:nvPr>
        </p:nvSpPr>
        <p:spPr/>
        <p:txBody>
          <a:bodyPr/>
          <a:lstStyle/>
          <a:p>
            <a:r>
              <a:rPr lang="zh-CN" altLang="en-US" dirty="0" smtClean="0"/>
              <a:t>因为安防系统的特殊性，在系统设备构成上较其他子系统有特殊要 求。这些设备在划分为 </a:t>
            </a:r>
            <a:r>
              <a:rPr lang="en-US" altLang="zh-CN" dirty="0" smtClean="0"/>
              <a:t>ZigBee </a:t>
            </a:r>
            <a:r>
              <a:rPr lang="zh-CN" altLang="en-US" dirty="0" smtClean="0"/>
              <a:t>三种基本设备类型的基础上，还做了进一步类。具体可以分为：安防系统指示设备</a:t>
            </a:r>
            <a:r>
              <a:rPr lang="en-US" altLang="zh-CN" dirty="0" smtClean="0"/>
              <a:t>(IAS Control and Indicating Equipment)</a:t>
            </a:r>
            <a:r>
              <a:rPr lang="zh-CN" altLang="en-US" dirty="0" smtClean="0"/>
              <a:t>、安防系统辅助控制设备 </a:t>
            </a:r>
            <a:r>
              <a:rPr lang="en-US" altLang="zh-CN" dirty="0" smtClean="0"/>
              <a:t>(IAS Ancillary Control Equipment)</a:t>
            </a:r>
            <a:r>
              <a:rPr lang="zh-CN" altLang="en-US" dirty="0" smtClean="0"/>
              <a:t>、安防系统区域</a:t>
            </a:r>
            <a:r>
              <a:rPr lang="en-US" altLang="zh-CN" dirty="0" smtClean="0"/>
              <a:t>(IAS Zone)</a:t>
            </a:r>
            <a:r>
              <a:rPr lang="zh-CN" altLang="en-US" dirty="0" smtClean="0"/>
              <a:t>和安防系统区域报警设备</a:t>
            </a:r>
            <a:r>
              <a:rPr lang="en-US" altLang="zh-CN" dirty="0" smtClean="0"/>
              <a:t>(IAS Warning Devices)</a:t>
            </a:r>
            <a:endParaRPr lang="zh-CN" altLang="en-US" dirty="0" smtClean="0"/>
          </a:p>
          <a:p>
            <a:endParaRPr lang="zh-CN" altLang="en-US" dirty="0"/>
          </a:p>
        </p:txBody>
      </p:sp>
    </p:spTree>
    <p:extLst>
      <p:ext uri="{BB962C8B-B14F-4D97-AF65-F5344CB8AC3E}">
        <p14:creationId xmlns:p14="http://schemas.microsoft.com/office/powerpoint/2010/main" val="13482860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What is a security system</a:t>
            </a:r>
            <a:r>
              <a:rPr lang="en-US" altLang="zh-CN" b="1" dirty="0" smtClean="0"/>
              <a:t>?</a:t>
            </a:r>
            <a:endParaRPr lang="zh-CN" altLang="en-US" dirty="0"/>
          </a:p>
        </p:txBody>
      </p:sp>
      <p:sp>
        <p:nvSpPr>
          <p:cNvPr id="3" name="内容占位符 2"/>
          <p:cNvSpPr>
            <a:spLocks noGrp="1"/>
          </p:cNvSpPr>
          <p:nvPr>
            <p:ph idx="1"/>
          </p:nvPr>
        </p:nvSpPr>
        <p:spPr/>
        <p:txBody>
          <a:bodyPr/>
          <a:lstStyle/>
          <a:p>
            <a:r>
              <a:rPr lang="en-US" altLang="zh-CN" dirty="0"/>
              <a:t>The most basic definition of any security system is found in its name. It is literally a means or method by which something is secured through a system of interworking components and devices.</a:t>
            </a:r>
          </a:p>
          <a:p>
            <a:r>
              <a:rPr lang="en-US" altLang="zh-CN" dirty="0"/>
              <a:t>In this instance, we’re talking about home security systems, which are networks of integrated electronic devices working together with a central control panel to protect against burglars and other potential home intruders.</a:t>
            </a:r>
          </a:p>
          <a:p>
            <a:endParaRPr lang="zh-CN" altLang="en-US" dirty="0"/>
          </a:p>
        </p:txBody>
      </p:sp>
    </p:spTree>
    <p:extLst>
      <p:ext uri="{BB962C8B-B14F-4D97-AF65-F5344CB8AC3E}">
        <p14:creationId xmlns:p14="http://schemas.microsoft.com/office/powerpoint/2010/main" val="31852581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 typical home security system</a:t>
            </a:r>
            <a:endParaRPr lang="zh-CN" altLang="en-US" dirty="0"/>
          </a:p>
        </p:txBody>
      </p:sp>
      <p:sp>
        <p:nvSpPr>
          <p:cNvPr id="3" name="内容占位符 2"/>
          <p:cNvSpPr>
            <a:spLocks noGrp="1"/>
          </p:cNvSpPr>
          <p:nvPr>
            <p:ph idx="1"/>
          </p:nvPr>
        </p:nvSpPr>
        <p:spPr/>
        <p:txBody>
          <a:bodyPr/>
          <a:lstStyle/>
          <a:p>
            <a:r>
              <a:rPr lang="en-US" altLang="zh-CN" dirty="0"/>
              <a:t>A control panel, which is the primary controller of a home’s security system</a:t>
            </a:r>
          </a:p>
          <a:p>
            <a:r>
              <a:rPr lang="en-US" altLang="zh-CN" dirty="0"/>
              <a:t>Door and window sensors</a:t>
            </a:r>
          </a:p>
          <a:p>
            <a:r>
              <a:rPr lang="en-US" altLang="zh-CN" dirty="0"/>
              <a:t>Motion sensors, both interior and exterior</a:t>
            </a:r>
          </a:p>
          <a:p>
            <a:r>
              <a:rPr lang="en-US" altLang="zh-CN" dirty="0"/>
              <a:t>Wired or wireless security cameras</a:t>
            </a:r>
          </a:p>
          <a:p>
            <a:r>
              <a:rPr lang="en-US" altLang="zh-CN" dirty="0"/>
              <a:t>A high-decibel siren or alarm</a:t>
            </a:r>
          </a:p>
          <a:p>
            <a:r>
              <a:rPr lang="en-US" altLang="zh-CN" dirty="0"/>
              <a:t>A yard sign and window stickers</a:t>
            </a:r>
          </a:p>
          <a:p>
            <a:endParaRPr lang="zh-CN" altLang="en-US" dirty="0"/>
          </a:p>
        </p:txBody>
      </p:sp>
    </p:spTree>
    <p:extLst>
      <p:ext uri="{BB962C8B-B14F-4D97-AF65-F5344CB8AC3E}">
        <p14:creationId xmlns:p14="http://schemas.microsoft.com/office/powerpoint/2010/main" val="2373937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How does a security system work</a:t>
            </a:r>
            <a:r>
              <a:rPr lang="en-US" altLang="zh-CN" b="1" dirty="0" smtClean="0"/>
              <a:t>?</a:t>
            </a:r>
            <a:endParaRPr lang="zh-CN" altLang="en-US" dirty="0"/>
          </a:p>
        </p:txBody>
      </p:sp>
      <p:sp>
        <p:nvSpPr>
          <p:cNvPr id="3" name="内容占位符 2"/>
          <p:cNvSpPr>
            <a:spLocks noGrp="1"/>
          </p:cNvSpPr>
          <p:nvPr>
            <p:ph idx="1"/>
          </p:nvPr>
        </p:nvSpPr>
        <p:spPr/>
        <p:txBody>
          <a:bodyPr/>
          <a:lstStyle/>
          <a:p>
            <a:r>
              <a:rPr lang="en-US" altLang="zh-CN" dirty="0"/>
              <a:t>Home security systems work on the simple concept of securing entry points into a home with sensors that communicate with a control panel or command center installed in a convenient location somewhere in the home.</a:t>
            </a:r>
          </a:p>
          <a:p>
            <a:r>
              <a:rPr lang="en-US" altLang="zh-CN" dirty="0"/>
              <a:t>The sensors are typically placed in doors that lead to and from a house as well as easily accessible windows, particularly any that open, especially those at ground level. Open spaces inside of homes can be secured with motion sensors.</a:t>
            </a:r>
          </a:p>
          <a:p>
            <a:endParaRPr lang="zh-CN" altLang="en-US" dirty="0"/>
          </a:p>
        </p:txBody>
      </p:sp>
    </p:spTree>
    <p:extLst>
      <p:ext uri="{BB962C8B-B14F-4D97-AF65-F5344CB8AC3E}">
        <p14:creationId xmlns:p14="http://schemas.microsoft.com/office/powerpoint/2010/main" val="9162061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Control Panel</a:t>
            </a:r>
            <a:endParaRPr lang="zh-CN" altLang="en-US" dirty="0"/>
          </a:p>
        </p:txBody>
      </p:sp>
      <p:sp>
        <p:nvSpPr>
          <p:cNvPr id="3" name="内容占位符 2"/>
          <p:cNvSpPr>
            <a:spLocks noGrp="1"/>
          </p:cNvSpPr>
          <p:nvPr>
            <p:ph idx="1"/>
          </p:nvPr>
        </p:nvSpPr>
        <p:spPr/>
        <p:txBody>
          <a:bodyPr/>
          <a:lstStyle/>
          <a:p>
            <a:r>
              <a:rPr lang="en-US" altLang="zh-CN" dirty="0"/>
              <a:t>The control panel is the computer that arms and disarms the security systems, communicates with each installed component, sounds the alarm when a security zone is breached, and communicates with an alarm monitoring company.</a:t>
            </a:r>
            <a:endParaRPr lang="zh-CN" altLang="en-US" dirty="0"/>
          </a:p>
        </p:txBody>
      </p:sp>
    </p:spTree>
    <p:extLst>
      <p:ext uri="{BB962C8B-B14F-4D97-AF65-F5344CB8AC3E}">
        <p14:creationId xmlns:p14="http://schemas.microsoft.com/office/powerpoint/2010/main" val="30653199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Door and Window Sensors</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Door and Window Sensors</a:t>
            </a:r>
            <a:r>
              <a:rPr lang="en-US" altLang="zh-CN" dirty="0"/>
              <a:t> are comprised of two parts installed adjacent to each other. One part of the device is installed on the door or window and the other on the door frame or window sill. When a door or window is closed, the two parts of the sensor are joined together, creating a security circuit.</a:t>
            </a:r>
          </a:p>
          <a:p>
            <a:r>
              <a:rPr lang="en-US" altLang="zh-CN" dirty="0"/>
              <a:t>When the security system is armed at the control panel, these sensors communicate with it by reporting that the point of entry is secure. Should a monitored door or window suddenly be opened, the security circuit is broken and the control panel interprets this as a breach of a secured zone. A high-decibel alarm is sounded and in most instances the alarm monitoring company is automatically notified.</a:t>
            </a:r>
          </a:p>
          <a:p>
            <a:endParaRPr lang="zh-CN" altLang="en-US" dirty="0"/>
          </a:p>
        </p:txBody>
      </p:sp>
    </p:spTree>
    <p:extLst>
      <p:ext uri="{BB962C8B-B14F-4D97-AF65-F5344CB8AC3E}">
        <p14:creationId xmlns:p14="http://schemas.microsoft.com/office/powerpoint/2010/main" val="36094116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Motion Sensors</a:t>
            </a:r>
            <a:endParaRPr lang="zh-CN" altLang="en-US" dirty="0"/>
          </a:p>
        </p:txBody>
      </p:sp>
      <p:sp>
        <p:nvSpPr>
          <p:cNvPr id="3" name="内容占位符 2"/>
          <p:cNvSpPr>
            <a:spLocks noGrp="1"/>
          </p:cNvSpPr>
          <p:nvPr>
            <p:ph idx="1"/>
          </p:nvPr>
        </p:nvSpPr>
        <p:spPr/>
        <p:txBody>
          <a:bodyPr/>
          <a:lstStyle/>
          <a:p>
            <a:r>
              <a:rPr lang="en-US" altLang="zh-CN" dirty="0"/>
              <a:t>These security components, when armed, </a:t>
            </a:r>
            <a:r>
              <a:rPr lang="en-US" altLang="zh-CN" dirty="0">
                <a:hlinkClick r:id="rId2"/>
              </a:rPr>
              <a:t>protect a given space by creating an invisible zone</a:t>
            </a:r>
            <a:r>
              <a:rPr lang="en-US" altLang="zh-CN" dirty="0"/>
              <a:t> that cannot be breached without sounding an alarm. These are typically used to protect rooms containing valuables, as well as areas less frequented in larger homes.</a:t>
            </a:r>
            <a:endParaRPr lang="zh-CN" altLang="en-US" dirty="0"/>
          </a:p>
        </p:txBody>
      </p:sp>
    </p:spTree>
    <p:extLst>
      <p:ext uri="{BB962C8B-B14F-4D97-AF65-F5344CB8AC3E}">
        <p14:creationId xmlns:p14="http://schemas.microsoft.com/office/powerpoint/2010/main" val="207964039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1068</TotalTime>
  <Words>1157</Words>
  <Application>Microsoft Office PowerPoint</Application>
  <PresentationFormat>宽屏</PresentationFormat>
  <Paragraphs>65</Paragraphs>
  <Slides>26</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26</vt:i4>
      </vt:variant>
    </vt:vector>
  </HeadingPairs>
  <TitlesOfParts>
    <vt:vector size="30" baseType="lpstr">
      <vt:lpstr>等线</vt:lpstr>
      <vt:lpstr>等线 Light</vt:lpstr>
      <vt:lpstr>Arial</vt:lpstr>
      <vt:lpstr>Office 主题​​</vt:lpstr>
      <vt:lpstr>PowerPoint 演示文稿</vt:lpstr>
      <vt:lpstr>ZigBee 3.0 complete interoperable IoT solution</vt:lpstr>
      <vt:lpstr>背景</vt:lpstr>
      <vt:lpstr>What is a security system?</vt:lpstr>
      <vt:lpstr>A typical home security system</vt:lpstr>
      <vt:lpstr>How does a security system work?</vt:lpstr>
      <vt:lpstr>Control Panel</vt:lpstr>
      <vt:lpstr>Door and Window Sensors</vt:lpstr>
      <vt:lpstr>Motion Sensors</vt:lpstr>
      <vt:lpstr>Surveillance Cameras</vt:lpstr>
      <vt:lpstr>PowerPoint 演示文稿</vt:lpstr>
      <vt:lpstr>High-decibel Alarm</vt:lpstr>
      <vt:lpstr>Yard Sign and Window Stickers</vt:lpstr>
      <vt:lpstr>What Happens when an intrusion occurs?</vt:lpstr>
      <vt:lpstr>Security systems are designed to perform certain tasks when a secured zone is breached. What your security systems does in the event of an intrusion depends on the type of system you’re using.</vt:lpstr>
      <vt:lpstr>PowerPoint 演示文稿</vt:lpstr>
      <vt:lpstr>PowerPoint 演示文稿</vt:lpstr>
      <vt:lpstr>Non-monitored Security Systems</vt:lpstr>
      <vt:lpstr>安防领域设备分类</vt:lpstr>
      <vt:lpstr>安防系统控制指示设备(IAS CIE)</vt:lpstr>
      <vt:lpstr>安防系统辅助控制设备(IAS ACE)</vt:lpstr>
      <vt:lpstr>安防系统区域(IAS Zone)</vt:lpstr>
      <vt:lpstr>安防报警系统区域报警设备(IAS WD)</vt:lpstr>
      <vt:lpstr>应用案例</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ZigBee 安防设备分类</dc:title>
  <dc:creator>王誉峰</dc:creator>
  <cp:lastModifiedBy>王誉峰</cp:lastModifiedBy>
  <cp:revision>18</cp:revision>
  <dcterms:created xsi:type="dcterms:W3CDTF">2019-08-14T08:58:27Z</dcterms:created>
  <dcterms:modified xsi:type="dcterms:W3CDTF">2019-08-16T11:35:51Z</dcterms:modified>
</cp:coreProperties>
</file>